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5"/>
  </p:notesMasterIdLst>
  <p:handoutMasterIdLst>
    <p:handoutMasterId r:id="rId66"/>
  </p:handoutMasterIdLst>
  <p:sldIdLst>
    <p:sldId id="357" r:id="rId2"/>
    <p:sldId id="353" r:id="rId3"/>
    <p:sldId id="355" r:id="rId4"/>
    <p:sldId id="356" r:id="rId5"/>
    <p:sldId id="310" r:id="rId6"/>
    <p:sldId id="311" r:id="rId7"/>
    <p:sldId id="318" r:id="rId8"/>
    <p:sldId id="312" r:id="rId9"/>
    <p:sldId id="313" r:id="rId10"/>
    <p:sldId id="314" r:id="rId11"/>
    <p:sldId id="315" r:id="rId12"/>
    <p:sldId id="316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33" r:id="rId23"/>
    <p:sldId id="328" r:id="rId24"/>
    <p:sldId id="329" r:id="rId25"/>
    <p:sldId id="330" r:id="rId26"/>
    <p:sldId id="331" r:id="rId27"/>
    <p:sldId id="332" r:id="rId28"/>
    <p:sldId id="336" r:id="rId29"/>
    <p:sldId id="273" r:id="rId30"/>
    <p:sldId id="301" r:id="rId31"/>
    <p:sldId id="302" r:id="rId32"/>
    <p:sldId id="303" r:id="rId33"/>
    <p:sldId id="304" r:id="rId34"/>
    <p:sldId id="305" r:id="rId35"/>
    <p:sldId id="306" r:id="rId36"/>
    <p:sldId id="299" r:id="rId37"/>
    <p:sldId id="334" r:id="rId38"/>
    <p:sldId id="337" r:id="rId39"/>
    <p:sldId id="338" r:id="rId40"/>
    <p:sldId id="339" r:id="rId41"/>
    <p:sldId id="280" r:id="rId42"/>
    <p:sldId id="340" r:id="rId43"/>
    <p:sldId id="341" r:id="rId44"/>
    <p:sldId id="354" r:id="rId45"/>
    <p:sldId id="342" r:id="rId46"/>
    <p:sldId id="343" r:id="rId47"/>
    <p:sldId id="283" r:id="rId48"/>
    <p:sldId id="288" r:id="rId49"/>
    <p:sldId id="289" r:id="rId50"/>
    <p:sldId id="290" r:id="rId51"/>
    <p:sldId id="344" r:id="rId52"/>
    <p:sldId id="345" r:id="rId53"/>
    <p:sldId id="347" r:id="rId54"/>
    <p:sldId id="292" r:id="rId55"/>
    <p:sldId id="293" r:id="rId56"/>
    <p:sldId id="294" r:id="rId57"/>
    <p:sldId id="348" r:id="rId58"/>
    <p:sldId id="349" r:id="rId59"/>
    <p:sldId id="350" r:id="rId60"/>
    <p:sldId id="351" r:id="rId61"/>
    <p:sldId id="352" r:id="rId62"/>
    <p:sldId id="307" r:id="rId63"/>
    <p:sldId id="29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58" autoAdjust="0"/>
  </p:normalViewPr>
  <p:slideViewPr>
    <p:cSldViewPr>
      <p:cViewPr varScale="1">
        <p:scale>
          <a:sx n="62" d="100"/>
          <a:sy n="62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D90E4-B570-429D-A545-DC641F773161}" type="datetimeFigureOut">
              <a:rPr lang="en-CA" smtClean="0"/>
              <a:pPr/>
              <a:t>2015-07-21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A505F-189E-4618-B1C3-0B87CBE2377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76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FF0C9-9D90-43B7-B864-C740BDB0E12B}" type="datetimeFigureOut">
              <a:rPr lang="en-CA" smtClean="0"/>
              <a:pPr/>
              <a:t>2015-07-21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C702E-09F5-4D88-B60D-2C95D92541A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9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Away:</a:t>
            </a:r>
            <a:r>
              <a:rPr lang="en-US" baseline="0"/>
              <a:t> MD Not 2 = Penalty Ends.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0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We use a variant of AD-Trees as</a:t>
            </a:r>
            <a:r>
              <a:rPr lang="en-CA" baseline="0" dirty="0" smtClean="0"/>
              <a:t> a data structure for the Markov Game model</a:t>
            </a:r>
          </a:p>
          <a:p>
            <a:r>
              <a:rPr lang="en-CA" baseline="0" dirty="0" smtClean="0"/>
              <a:t>States correspond to nodes</a:t>
            </a:r>
          </a:p>
          <a:p>
            <a:r>
              <a:rPr lang="en-CA" baseline="0" dirty="0" smtClean="0"/>
              <a:t>Actions correspond to edges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36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 in ice hockey. But not</a:t>
            </a:r>
            <a:r>
              <a:rPr lang="en-US" baseline="0" dirty="0" smtClean="0"/>
              <a:t> cricket or baseball. Nor in basketball.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82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NHL.com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0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Away:</a:t>
            </a:r>
            <a:r>
              <a:rPr lang="en-US" baseline="0"/>
              <a:t> MD Not 2 = Penalty Ends.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202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projects.yisongyue.com/bballpredict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653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Modifying the absorbing state changes what</a:t>
            </a:r>
            <a:r>
              <a:rPr lang="en-CA" baseline="0" dirty="0" smtClean="0"/>
              <a:t> Q(s) represents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75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Factor out occurrences of state to prevent potential issues from numerical instability</a:t>
            </a:r>
          </a:p>
          <a:p>
            <a:r>
              <a:rPr lang="en-CA" dirty="0" smtClean="0"/>
              <a:t>No discounting.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2481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legend for abbreviations, probably </a:t>
            </a:r>
            <a:r>
              <a:rPr lang="en-US" smtClean="0"/>
              <a:t>drop</a:t>
            </a:r>
            <a:r>
              <a:rPr lang="en-US" baseline="0" smtClean="0"/>
              <a:t> goals.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141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131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57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</a:p>
          <a:p>
            <a:r>
              <a:rPr lang="en-US" baseline="0" smtClean="0"/>
              <a:t>Title of y-axis: Q-value = Probability of Away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1705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Exclude states with less than 5% frequency</a:t>
            </a:r>
          </a:p>
          <a:p>
            <a:r>
              <a:rPr lang="en-CA" dirty="0" smtClean="0"/>
              <a:t>Red line is median value, box</a:t>
            </a:r>
            <a:r>
              <a:rPr lang="en-CA" baseline="0" dirty="0" smtClean="0"/>
              <a:t> is </a:t>
            </a:r>
            <a:r>
              <a:rPr lang="en-CA" baseline="0" dirty="0" err="1" smtClean="0"/>
              <a:t>interquartile</a:t>
            </a:r>
            <a:r>
              <a:rPr lang="en-CA" baseline="0" dirty="0" smtClean="0"/>
              <a:t> range, red dots are outliers</a:t>
            </a:r>
          </a:p>
          <a:p>
            <a:r>
              <a:rPr lang="en-CA" baseline="0" dirty="0" err="1" smtClean="0"/>
              <a:t>Schuckers</a:t>
            </a:r>
            <a:r>
              <a:rPr lang="en-CA" baseline="0" dirty="0" smtClean="0"/>
              <a:t> makes adjustment for shot efficiency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619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Interesting that neutral zone </a:t>
            </a:r>
            <a:r>
              <a:rPr lang="en-CA" dirty="0" err="1" smtClean="0"/>
              <a:t>faceoffs</a:t>
            </a:r>
            <a:r>
              <a:rPr lang="en-CA" dirty="0" smtClean="0"/>
              <a:t> won appear</a:t>
            </a:r>
            <a:r>
              <a:rPr lang="en-CA" baseline="0" dirty="0" smtClean="0"/>
              <a:t> to be neutral.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360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Sort player</a:t>
            </a:r>
            <a:r>
              <a:rPr lang="en-CA" baseline="0" dirty="0" smtClean="0"/>
              <a:t> values for 2014-2015 regular season and display top-25</a:t>
            </a:r>
            <a:endParaRPr lang="en-CA" dirty="0" smtClean="0"/>
          </a:p>
          <a:p>
            <a:r>
              <a:rPr lang="en-CA" dirty="0" smtClean="0"/>
              <a:t>No Canucks!</a:t>
            </a:r>
          </a:p>
          <a:p>
            <a:r>
              <a:rPr lang="en-CA" dirty="0" smtClean="0"/>
              <a:t>Jason </a:t>
            </a:r>
            <a:r>
              <a:rPr lang="en-CA" dirty="0" err="1" smtClean="0"/>
              <a:t>Spezza</a:t>
            </a:r>
            <a:r>
              <a:rPr lang="en-CA" dirty="0" smtClean="0"/>
              <a:t> is interesting</a:t>
            </a:r>
            <a:r>
              <a:rPr lang="en-CA" baseline="0" dirty="0" smtClean="0"/>
              <a:t> case, low Pls minus but high goal impact. Played for senators, senators +- was very bad (-29 goal differential).</a:t>
            </a:r>
          </a:p>
          <a:p>
            <a:r>
              <a:rPr lang="en-CA" baseline="0" dirty="0" smtClean="0"/>
              <a:t>Jori Lehtera: High Points, low goals, we captures assists.</a:t>
            </a:r>
          </a:p>
          <a:p>
            <a:r>
              <a:rPr lang="en-CA" baseline="0" dirty="0" smtClean="0"/>
              <a:t>Sidney Crosby: high salary for goal impacts.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831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Penalties are cost, so high value is bad</a:t>
            </a:r>
          </a:p>
          <a:p>
            <a:r>
              <a:rPr lang="en-CA" dirty="0" smtClean="0"/>
              <a:t>2</a:t>
            </a:r>
            <a:r>
              <a:rPr lang="en-CA" baseline="0" dirty="0" smtClean="0"/>
              <a:t> Canucks in top 4: Derek Dorsett and Kevin </a:t>
            </a:r>
            <a:r>
              <a:rPr lang="en-CA" baseline="0" dirty="0" err="1" smtClean="0"/>
              <a:t>Bieksa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57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Crosby and </a:t>
            </a:r>
            <a:r>
              <a:rPr lang="en-CA" dirty="0" err="1" smtClean="0"/>
              <a:t>Ovechkin’s</a:t>
            </a:r>
            <a:r>
              <a:rPr lang="en-CA" dirty="0" smtClean="0"/>
              <a:t> impact</a:t>
            </a:r>
            <a:r>
              <a:rPr lang="en-CA" baseline="0" dirty="0" smtClean="0"/>
              <a:t> ranking falls from goals to wins, consistent with findings by Pettigrew, where they score many goals but have lower Added Goal Value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72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</a:t>
            </a:r>
            <a:r>
              <a:rPr lang="en-US" baseline="0" dirty="0" smtClean="0"/>
              <a:t> to look at difference</a:t>
            </a:r>
          </a:p>
          <a:p>
            <a:r>
              <a:rPr lang="en-US" baseline="0" dirty="0" smtClean="0"/>
              <a:t>Improve this by </a:t>
            </a:r>
            <a:r>
              <a:rPr lang="en-US" baseline="0" dirty="0" err="1" smtClean="0"/>
              <a:t>labelling</a:t>
            </a:r>
            <a:r>
              <a:rPr lang="en-US" baseline="0" dirty="0" smtClean="0"/>
              <a:t> edges </a:t>
            </a:r>
            <a:r>
              <a:rPr lang="en-US" baseline="0" smtClean="0"/>
              <a:t>with actions.</a:t>
            </a:r>
          </a:p>
          <a:p>
            <a:r>
              <a:rPr lang="en-US" baseline="0" smtClean="0"/>
              <a:t>Title of y-axis: Q-value = Probability of Away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17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https://www.plunkettresearch.com/industries/sports-recreation-leisure-market-research/</a:t>
            </a:r>
          </a:p>
          <a:p>
            <a:r>
              <a:rPr lang="en-US"/>
              <a:t>hudl.com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15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https://dtai.cs.kuleuven.be/events/MLSA15/index.php</a:t>
            </a:r>
          </a:p>
          <a:p>
            <a:r>
              <a:rPr lang="en-US" dirty="0" smtClean="0"/>
              <a:t>Add money ball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92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</a:t>
            </a:r>
            <a:r>
              <a:rPr lang="en-US" baseline="0" dirty="0" smtClean="0"/>
              <a:t> examples. E.g. face-off win -&gt; shot on target.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www.nhl.com/stats/player?navid</a:t>
            </a:r>
            <a:r>
              <a:rPr lang="en-US" dirty="0" smtClean="0"/>
              <a:t>=</a:t>
            </a:r>
            <a:r>
              <a:rPr lang="en-US" dirty="0" err="1" smtClean="0"/>
              <a:t>nav-sts-indiv</a:t>
            </a:r>
            <a:r>
              <a:rPr lang="en-US" dirty="0" smtClean="0"/>
              <a:t>#</a:t>
            </a:r>
          </a:p>
          <a:p>
            <a:r>
              <a:rPr lang="en-US" dirty="0" err="1" smtClean="0"/>
              <a:t>http://thehockeymovement.com/advanced-stats-for-beer-league-hockey/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Problem: different valuable actions, how to combine?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9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index in the bible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21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Low-scoring games like hockey need</a:t>
            </a:r>
            <a:r>
              <a:rPr lang="en-US" baseline="0" dirty="0" smtClean="0"/>
              <a:t> look ahead.</a:t>
            </a:r>
          </a:p>
          <a:p>
            <a:r>
              <a:rPr lang="en-US" baseline="0" dirty="0" err="1" smtClean="0"/>
              <a:t>Contrat</a:t>
            </a:r>
            <a:r>
              <a:rPr lang="en-US" baseline="0" dirty="0" smtClean="0"/>
              <a:t> with THOR rating, 20 sec </a:t>
            </a:r>
            <a:r>
              <a:rPr lang="en-US" baseline="0" dirty="0" err="1" smtClean="0"/>
              <a:t>lookahead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58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 vs. Event: not clearly distinguished.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C702E-09F5-4D88-B60D-2C95D92541AD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44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48CAFD-6C82-408B-8BD6-680A22434A1D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1DD6-8048-491F-BBF5-B518791B90AF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0DC9-3F05-4780-B172-4F4B471E6218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A89B-A74E-46AB-9EB7-65B171D4E376}" type="datetime1">
              <a:rPr lang="en-CA" smtClean="0"/>
              <a:pPr/>
              <a:t>2015-07-21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5CA5-BA56-48B6-BBA0-D6A8681BEE6A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59C6-FF95-4080-90D8-DD70E6EB21EF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5D3C0-0ED9-4269-94DF-A41420A135D3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39D6-1A17-4480-AC41-88CC4C3FC685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F294D-EBB8-4BC0-BB0D-326F6FEE763E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ECC7FA0-3EFB-4C8A-A8AC-D397C09AC9AB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EF37C0-D2E4-4134-AD64-6C880C5E8A8D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5177DCE-6BA6-4C2B-82DA-C6AEA6CE7C44}" type="datetime1">
              <a:rPr lang="en-CA" smtClean="0"/>
              <a:pPr/>
              <a:t>2015-07-21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en-CA"/>
              <a:t>University of Alberta AI Seminar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388424" y="6407944"/>
            <a:ext cx="62460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EDF5FA6-DD6B-4890-9C26-B92C8A4088A5}" type="slidenum">
              <a:rPr lang="en-CA" smtClean="0"/>
              <a:pPr/>
              <a:t>‹#›</a:t>
            </a:fld>
            <a:r>
              <a:rPr lang="en-CA" dirty="0" smtClean="0"/>
              <a:t>/20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g"/><Relationship Id="rId17" Type="http://schemas.openxmlformats.org/officeDocument/2006/relationships/image" Target="../media/image1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tint.info/demos/mdp/vi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ins_Above_Replaceme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tats.nba.com/tracking/#!/play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hl.com/gamecenter/en/recap?id=201403032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www.youtube.com/watch?v=RBol-8Gfo5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yisongyue.com/bballpredic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nkettresearch.com/industries/sports-recreation-leisure-market-re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udl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poole/papers/CrowleyPoole-AAAI-2011.pdf" TargetMode="External"/><Relationship Id="rId2" Type="http://schemas.openxmlformats.org/officeDocument/2006/relationships/hyperlink" Target="http://www.research.rutgers.edu/~lihong/pub/Li05Lazy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tai.cs.kuleuven.be/events/MLSA15/index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nhl.com/stats/player?navid=nav-sts-indi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hockeymovement.com/advanced-stats-for-beer-league-hocke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310"/>
            <a:ext cx="9143999" cy="427706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971600" y="1116232"/>
            <a:ext cx="7596336" cy="2607337"/>
            <a:chOff x="971600" y="1116232"/>
            <a:chExt cx="7596336" cy="260733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116232"/>
              <a:ext cx="7596336" cy="1736704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516877" y="2382590"/>
              <a:ext cx="6269494" cy="1340979"/>
              <a:chOff x="1516877" y="2382590"/>
              <a:chExt cx="6269494" cy="1340979"/>
            </a:xfrm>
          </p:grpSpPr>
          <p:cxnSp>
            <p:nvCxnSpPr>
              <p:cNvPr id="19" name="Straight Arrow Connector 18"/>
              <p:cNvCxnSpPr>
                <a:stCxn id="11" idx="2"/>
                <a:endCxn id="12" idx="1"/>
              </p:cNvCxnSpPr>
              <p:nvPr/>
            </p:nvCxnSpPr>
            <p:spPr>
              <a:xfrm>
                <a:off x="1516877" y="3222453"/>
                <a:ext cx="894882" cy="50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13" idx="1"/>
              </p:cNvCxnSpPr>
              <p:nvPr/>
            </p:nvCxnSpPr>
            <p:spPr>
              <a:xfrm flipV="1">
                <a:off x="3653944" y="2382590"/>
                <a:ext cx="557596" cy="1294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13" idx="3"/>
                <a:endCxn id="14" idx="1"/>
              </p:cNvCxnSpPr>
              <p:nvPr/>
            </p:nvCxnSpPr>
            <p:spPr>
              <a:xfrm>
                <a:off x="5151524" y="2382590"/>
                <a:ext cx="135852" cy="3840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14" idx="3"/>
              </p:cNvCxnSpPr>
              <p:nvPr/>
            </p:nvCxnSpPr>
            <p:spPr>
              <a:xfrm>
                <a:off x="6185113" y="2766682"/>
                <a:ext cx="554269" cy="225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15" idx="3"/>
                <a:endCxn id="17" idx="1"/>
              </p:cNvCxnSpPr>
              <p:nvPr/>
            </p:nvCxnSpPr>
            <p:spPr>
              <a:xfrm flipV="1">
                <a:off x="7737192" y="2933463"/>
                <a:ext cx="49179" cy="47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</a:t>
            </a:fld>
            <a:r>
              <a:rPr lang="en-CA" smtClean="0"/>
              <a:t>/20</a:t>
            </a:r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3" y="2865092"/>
            <a:ext cx="792088" cy="357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3453843"/>
            <a:ext cx="1224137" cy="539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40" y="2169763"/>
            <a:ext cx="939984" cy="425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76" y="2524850"/>
            <a:ext cx="897737" cy="4836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82" y="2636912"/>
            <a:ext cx="997810" cy="602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71" y="2636912"/>
            <a:ext cx="872802" cy="593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7" y="2492896"/>
            <a:ext cx="2448321" cy="1104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3" y="3151265"/>
            <a:ext cx="3103583" cy="1306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76" y="1818184"/>
            <a:ext cx="2635684" cy="1193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33" y="2305253"/>
            <a:ext cx="2382560" cy="1283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0" y="2318891"/>
            <a:ext cx="2743414" cy="165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02" y="2060848"/>
            <a:ext cx="2774404" cy="18853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5" y="4719403"/>
            <a:ext cx="2063496" cy="4541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28" y="4672471"/>
            <a:ext cx="1614108" cy="4541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5" y="4731148"/>
            <a:ext cx="1096051" cy="4541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87" y="4765871"/>
            <a:ext cx="1096051" cy="4541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6" y="4765871"/>
            <a:ext cx="1027557" cy="45415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49" y="4719403"/>
            <a:ext cx="1027557" cy="4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function mapping action to value.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10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Action-value function.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Wanted: Q-function.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12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 and Action Value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8686800" cy="4525963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Q(s,a</a:t>
            </a:r>
            <a:r>
              <a:rPr lang="en-US" i="1" dirty="0" smtClean="0"/>
              <a:t>)</a:t>
            </a:r>
            <a:r>
              <a:rPr lang="en-US" dirty="0" smtClean="0"/>
              <a:t>: expected reward of action </a:t>
            </a:r>
            <a:r>
              <a:rPr lang="en-US" i="1" dirty="0" smtClean="0"/>
              <a:t>a</a:t>
            </a:r>
            <a:r>
              <a:rPr lang="en-US" dirty="0" smtClean="0"/>
              <a:t> starting in state </a:t>
            </a:r>
            <a:r>
              <a:rPr lang="en-US" i="1" dirty="0" err="1" smtClean="0"/>
              <a:t>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AIspace demo</a:t>
            </a:r>
            <a:endParaRPr lang="en-US" dirty="0" smtClean="0"/>
          </a:p>
          <a:p>
            <a:r>
              <a:rPr lang="en-US" dirty="0" smtClean="0"/>
              <a:t>Novel features of the Q-function:</a:t>
            </a:r>
          </a:p>
          <a:p>
            <a:pPr lvl="1"/>
            <a:r>
              <a:rPr lang="en-US" dirty="0" smtClean="0"/>
              <a:t>The action value depends on the </a:t>
            </a:r>
            <a:r>
              <a:rPr lang="en-US" b="1" dirty="0" smtClean="0"/>
              <a:t>state = context.</a:t>
            </a:r>
          </a:p>
          <a:p>
            <a:pPr lvl="2"/>
            <a:r>
              <a:rPr lang="en-US" b="1" dirty="0" smtClean="0"/>
              <a:t>Hockey: goal worth more if game is tied (Pettigrew 2015).</a:t>
            </a:r>
          </a:p>
          <a:p>
            <a:pPr lvl="1"/>
            <a:r>
              <a:rPr lang="en-US" b="1" dirty="0" smtClean="0"/>
              <a:t>Q-function </a:t>
            </a:r>
            <a:r>
              <a:rPr lang="en-US" b="1" i="1" dirty="0" smtClean="0"/>
              <a:t>looks ahead </a:t>
            </a:r>
            <a:r>
              <a:rPr lang="en-US" b="1" dirty="0" smtClean="0"/>
              <a:t>to future effects.</a:t>
            </a:r>
          </a:p>
          <a:p>
            <a:pPr lvl="2"/>
            <a:r>
              <a:rPr lang="en-US" b="1" dirty="0" smtClean="0"/>
              <a:t>Hockey: important because few scores. </a:t>
            </a:r>
            <a:br>
              <a:rPr lang="en-US" b="1" dirty="0" smtClean="0"/>
            </a:br>
            <a:r>
              <a:rPr lang="en-US" b="1" dirty="0" smtClean="0"/>
              <a:t>E.g. Penalty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smtClean="0"/>
              <a:t> </a:t>
            </a:r>
            <a:r>
              <a:rPr lang="en-US" b="1" dirty="0" err="1" smtClean="0"/>
              <a:t>powerplay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err="1" smtClean="0"/>
              <a:t>goal</a:t>
            </a:r>
            <a:r>
              <a:rPr lang="en-US" b="1" dirty="0" smtClean="0"/>
              <a:t> but not immediately.</a:t>
            </a:r>
          </a:p>
          <a:p>
            <a:r>
              <a:rPr lang="en-US" b="1" dirty="0" smtClean="0"/>
              <a:t>Familiar in AI, revolutionary in sports analytics!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13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Q-function and Player 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5791200"/>
            <a:ext cx="5715000" cy="753269"/>
          </a:xfrm>
        </p:spPr>
        <p:txBody>
          <a:bodyPr/>
          <a:lstStyle/>
          <a:p>
            <a:pPr algn="l"/>
            <a:r>
              <a:rPr lang="en-US" sz="1400" dirty="0" smtClean="0"/>
              <a:t>Pettigrew, S. (2015), 'Assessing the offensive productivity of NHL players using in-game win probabilities', MIT Sloan Sports Analytics Conference  </a:t>
            </a:r>
            <a:endParaRPr lang="en-CA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feature of sports analytics: group structure.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Compare a player to others.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replace</a:t>
            </a:r>
            <a:r>
              <a:rPr lang="en-US" dirty="0" smtClean="0"/>
              <a:t> by average player (virtually).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Machine Learning with class hierarchies.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Shrinkage model, random effects, ANOVA.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Reinforcement Learning with groups of agents: not so much?!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14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Analytics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752601"/>
            <a:ext cx="8458200" cy="1829761"/>
          </a:xfrm>
        </p:spPr>
        <p:txBody>
          <a:bodyPr/>
          <a:lstStyle/>
          <a:p>
            <a:r>
              <a:rPr lang="en-US" dirty="0" smtClean="0"/>
              <a:t>Q-learning for Ice Hockey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15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Complete Tracking</a:t>
            </a:r>
            <a:r>
              <a:rPr lang="en-US" sz="2800" dirty="0" smtClean="0"/>
              <a:t>: which player is where when. Plus the ball/puck. </a:t>
            </a:r>
            <a:r>
              <a:rPr lang="en-US" sz="2800" dirty="0" smtClean="0">
                <a:latin typeface="Zapf Dingbats"/>
                <a:ea typeface="Zapf Dingbats"/>
                <a:cs typeface="Zapf Dingbats"/>
              </a:rPr>
              <a:t>★</a:t>
            </a:r>
          </a:p>
          <a:p>
            <a:r>
              <a:rPr lang="en-US" sz="2800" b="1" dirty="0" smtClean="0">
                <a:ea typeface="Zapf Dingbats"/>
                <a:cs typeface="Zapf Dingbats"/>
              </a:rPr>
              <a:t>Box Score</a:t>
            </a:r>
            <a:r>
              <a:rPr lang="en-US" sz="2800" dirty="0" smtClean="0">
                <a:ea typeface="Zapf Dingbats"/>
                <a:cs typeface="Zapf Dingbats"/>
              </a:rPr>
              <a:t>: Action Counts.</a:t>
            </a:r>
          </a:p>
          <a:p>
            <a:r>
              <a:rPr lang="en-US" sz="2800" b="1" dirty="0" smtClean="0">
                <a:ea typeface="Zapf Dingbats"/>
                <a:cs typeface="Zapf Dingbats"/>
              </a:rPr>
              <a:t>Play-By-Play</a:t>
            </a:r>
            <a:r>
              <a:rPr lang="en-US" sz="2800" dirty="0" smtClean="0">
                <a:ea typeface="Zapf Dingbats"/>
                <a:cs typeface="Zapf Dingbats"/>
              </a:rPr>
              <a:t>: Action/Event Sequence.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16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 Data Types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Basketball Example from </a:t>
            </a:r>
            <a:r>
              <a:rPr lang="en-US" dirty="0" smtClean="0">
                <a:hlinkClick r:id="rId2"/>
              </a:rPr>
              <a:t>SportsVU</a:t>
            </a:r>
            <a:endParaRPr lang="en-US" dirty="0" smtClean="0"/>
          </a:p>
          <a:p>
            <a:r>
              <a:rPr lang="en-US" dirty="0" smtClean="0"/>
              <a:t>Coming to the NHL?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17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Data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Oilers vs. Canucks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Score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Successive Play Sequences</a:t>
            </a:r>
          </a:p>
          <a:p>
            <a:r>
              <a:rPr lang="en-US" dirty="0" smtClean="0">
                <a:hlinkClick r:id="rId2"/>
              </a:rPr>
              <a:t>Oilers vs. Canucks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19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Play-By-Play</a:t>
            </a:r>
            <a:endParaRPr lang="en-US" dirty="0"/>
          </a:p>
        </p:txBody>
      </p:sp>
      <p:pic>
        <p:nvPicPr>
          <p:cNvPr id="5" name="Picture 4" descr="bigdat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05200"/>
            <a:ext cx="5849257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7432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Big Data: Play-by-play 2007-2015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861" b="-97861"/>
          <a:stretch>
            <a:fillRect/>
          </a:stretch>
        </p:blipFill>
        <p:spPr>
          <a:xfrm>
            <a:off x="457199" y="1481328"/>
            <a:ext cx="8668011" cy="45384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Transition Example (1)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4800600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Comments: </a:t>
            </a:r>
          </a:p>
          <a:p>
            <a:pPr>
              <a:buFont typeface="Arial"/>
              <a:buChar char="•"/>
            </a:pPr>
            <a:r>
              <a:rPr lang="en-US" dirty="0" smtClean="0"/>
              <a:t>The text needs to be much larger. Should be 18 points at least. If necessary, you can drop some nodes. Another possibility is to arrange the nodes horizontally. </a:t>
            </a:r>
          </a:p>
          <a:p>
            <a:pPr>
              <a:buFont typeface="Arial"/>
              <a:buChar char="•"/>
            </a:pPr>
            <a:r>
              <a:rPr lang="en-US" dirty="0" smtClean="0"/>
              <a:t> Also, you need to make the notation consistent with the state notation  in the UAI paper. Please reread the paper. They should include sequence information.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2057400"/>
            <a:ext cx="2895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GD = 0, MD = 0, P = 1</a:t>
            </a:r>
          </a:p>
          <a:p>
            <a:r>
              <a:rPr lang="en-US" dirty="0" smtClean="0"/>
              <a:t>[PERIOD START,  </a:t>
            </a:r>
          </a:p>
          <a:p>
            <a:r>
              <a:rPr lang="en-US" dirty="0" err="1" smtClean="0"/>
              <a:t>faceoff(Home</a:t>
            </a:r>
            <a:r>
              <a:rPr lang="en-US" dirty="0" smtClean="0"/>
              <a:t>, Neutral)]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1447800"/>
            <a:ext cx="3200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GD = 0, MD = 0, P = 1</a:t>
            </a:r>
          </a:p>
          <a:p>
            <a:r>
              <a:rPr lang="en-US" dirty="0" smtClean="0"/>
              <a:t>[PERIOD START,  </a:t>
            </a:r>
          </a:p>
          <a:p>
            <a:r>
              <a:rPr lang="en-US" dirty="0" err="1" smtClean="0"/>
              <a:t>faceoff(Home</a:t>
            </a:r>
            <a:r>
              <a:rPr lang="en-US" dirty="0" smtClean="0"/>
              <a:t>, Neutral),</a:t>
            </a:r>
          </a:p>
          <a:p>
            <a:r>
              <a:rPr lang="en-US" dirty="0" err="1" smtClean="0"/>
              <a:t>Shot(Away,Defensive</a:t>
            </a:r>
            <a:r>
              <a:rPr lang="en-US" dirty="0" smtClean="0"/>
              <a:t>)]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48000" y="18288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167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1752601"/>
            <a:ext cx="8077200" cy="1829761"/>
          </a:xfrm>
        </p:spPr>
        <p:txBody>
          <a:bodyPr/>
          <a:lstStyle/>
          <a:p>
            <a:r>
              <a:rPr lang="en-US" dirty="0" smtClean="0"/>
              <a:t>Q-Learning for Ice Hockey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20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Transition graph with 5 parts:</a:t>
            </a:r>
          </a:p>
          <a:p>
            <a:pPr lvl="1"/>
            <a:r>
              <a:rPr lang="en-CA" dirty="0" smtClean="0"/>
              <a:t>Players/Agents P</a:t>
            </a:r>
          </a:p>
          <a:p>
            <a:pPr lvl="1"/>
            <a:r>
              <a:rPr lang="en-CA" dirty="0" smtClean="0"/>
              <a:t>States </a:t>
            </a:r>
            <a:r>
              <a:rPr lang="en-CA" b="1" i="1" dirty="0" smtClean="0"/>
              <a:t>S</a:t>
            </a:r>
          </a:p>
          <a:p>
            <a:pPr lvl="1"/>
            <a:r>
              <a:rPr lang="en-CA" dirty="0" smtClean="0"/>
              <a:t>Actions </a:t>
            </a:r>
            <a:r>
              <a:rPr lang="en-CA" b="1" i="1" dirty="0" smtClean="0"/>
              <a:t>A</a:t>
            </a:r>
          </a:p>
          <a:p>
            <a:pPr lvl="1"/>
            <a:r>
              <a:rPr lang="en-CA" dirty="0" smtClean="0"/>
              <a:t>Transition Probabilities </a:t>
            </a:r>
            <a:r>
              <a:rPr lang="en-CA" b="1" i="1" dirty="0" smtClean="0"/>
              <a:t>T</a:t>
            </a:r>
          </a:p>
          <a:p>
            <a:pPr lvl="1"/>
            <a:r>
              <a:rPr lang="en-CA" dirty="0" smtClean="0"/>
              <a:t>Rewards </a:t>
            </a:r>
            <a:r>
              <a:rPr lang="en-CA" b="1" i="1" dirty="0" smtClean="0"/>
              <a:t>R</a:t>
            </a:r>
          </a:p>
          <a:p>
            <a:r>
              <a:rPr lang="en-CA" b="1" dirty="0" smtClean="0"/>
              <a:t>Transitions, Rewards depend on state and </a:t>
            </a:r>
            <a:r>
              <a:rPr lang="en-CA" b="1" i="1" dirty="0" err="1" smtClean="0"/>
              <a:t>tuple</a:t>
            </a:r>
            <a:r>
              <a:rPr lang="en-CA" b="1" dirty="0" smtClean="0"/>
              <a:t> of actions, one for each agent.</a:t>
            </a: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Markov Game Models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029200"/>
            <a:ext cx="9144000" cy="524669"/>
          </a:xfrm>
        </p:spPr>
        <p:txBody>
          <a:bodyPr/>
          <a:lstStyle/>
          <a:p>
            <a:pPr algn="l"/>
            <a:r>
              <a:rPr lang="en-US" sz="1200" dirty="0" smtClean="0"/>
              <a:t>Littman, M. L. (1994), Markov games as a framework for multi-agent reinforcement learning, in ’ICML', pp. 157--163.  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Players in our Markov game = {Home, Away}.</a:t>
            </a:r>
          </a:p>
          <a:p>
            <a:r>
              <a:rPr lang="en-US" dirty="0" smtClean="0"/>
              <a:t>Models </a:t>
            </a:r>
            <a:r>
              <a:rPr lang="en-US" i="1" dirty="0" smtClean="0"/>
              <a:t>average</a:t>
            </a:r>
            <a:r>
              <a:rPr lang="en-US" dirty="0" smtClean="0"/>
              <a:t> or </a:t>
            </a:r>
            <a:r>
              <a:rPr lang="en-US" i="1" dirty="0" smtClean="0"/>
              <a:t>random</a:t>
            </a:r>
            <a:r>
              <a:rPr lang="en-US" dirty="0" smtClean="0"/>
              <a:t> player.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22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Team-Level </a:t>
            </a:r>
            <a:r>
              <a:rPr lang="en-US" dirty="0" err="1" smtClean="0"/>
              <a:t>Modelling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Context Features x</a:t>
            </a:r>
          </a:p>
          <a:p>
            <a:pPr lvl="1"/>
            <a:r>
              <a:rPr lang="en-CA" dirty="0" smtClean="0"/>
              <a:t>Goal Differential </a:t>
            </a:r>
            <a:r>
              <a:rPr lang="en-CA" b="1" i="1" dirty="0" smtClean="0"/>
              <a:t>GD</a:t>
            </a:r>
          </a:p>
          <a:p>
            <a:pPr lvl="1"/>
            <a:r>
              <a:rPr lang="en-CA" dirty="0" smtClean="0"/>
              <a:t>Manpower Differential</a:t>
            </a:r>
            <a:r>
              <a:rPr lang="en-CA" b="1" dirty="0" smtClean="0"/>
              <a:t> </a:t>
            </a:r>
            <a:r>
              <a:rPr lang="en-CA" b="1" i="1" dirty="0" smtClean="0"/>
              <a:t>MD</a:t>
            </a:r>
          </a:p>
          <a:p>
            <a:pPr lvl="1"/>
            <a:r>
              <a:rPr lang="en-CA" dirty="0" smtClean="0"/>
              <a:t>Period </a:t>
            </a:r>
            <a:r>
              <a:rPr lang="en-CA" b="1" i="1" dirty="0" smtClean="0"/>
              <a:t>P</a:t>
            </a:r>
          </a:p>
          <a:p>
            <a:r>
              <a:rPr lang="en-CA" dirty="0" smtClean="0"/>
              <a:t>Play Sequences</a:t>
            </a:r>
          </a:p>
          <a:p>
            <a:pPr lvl="1"/>
            <a:r>
              <a:rPr lang="en-CA" dirty="0" smtClean="0"/>
              <a:t>Action History </a:t>
            </a:r>
            <a:r>
              <a:rPr lang="en-CA" b="1" dirty="0" smtClean="0"/>
              <a:t>h</a:t>
            </a:r>
          </a:p>
          <a:p>
            <a:pPr lvl="2"/>
            <a:r>
              <a:rPr lang="en-CA" b="1" dirty="0" smtClean="0"/>
              <a:t>[faceoff(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), takeaway(</a:t>
            </a:r>
            <a:r>
              <a:rPr lang="en-CA" b="1" dirty="0" err="1" smtClean="0"/>
              <a:t>Away,Defensive</a:t>
            </a:r>
            <a:r>
              <a:rPr lang="en-CA" b="1" dirty="0" smtClean="0"/>
              <a:t>), hit(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), shot(</a:t>
            </a:r>
            <a:r>
              <a:rPr lang="en-CA" b="1" dirty="0" err="1" smtClean="0"/>
              <a:t>Home,Offensive</a:t>
            </a:r>
            <a:r>
              <a:rPr lang="en-CA" b="1" dirty="0" smtClean="0"/>
              <a:t>)]</a:t>
            </a:r>
          </a:p>
          <a:p>
            <a:r>
              <a:rPr lang="en-CA" dirty="0" smtClean="0"/>
              <a:t>State s = &lt;</a:t>
            </a:r>
            <a:r>
              <a:rPr lang="en-CA" dirty="0" err="1" smtClean="0"/>
              <a:t>x,h</a:t>
            </a:r>
            <a:r>
              <a:rPr lang="en-CA" dirty="0" smtClean="0"/>
              <a:t>&gt;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23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Models: State Space</a:t>
            </a:r>
            <a:endParaRPr lang="en-CA" dirty="0"/>
          </a:p>
        </p:txBody>
      </p:sp>
      <p:pic>
        <p:nvPicPr>
          <p:cNvPr id="5" name="Picture 4" descr="Faceoff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5129808"/>
            <a:ext cx="2232248" cy="125653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339752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Takeaw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5085184"/>
            <a:ext cx="2196866" cy="13508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932040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Hit-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5095968"/>
            <a:ext cx="1180552" cy="135736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588224" y="5733256"/>
            <a:ext cx="2160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6150" y="5085184"/>
            <a:ext cx="2153932" cy="1343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8 Player Actions, 9 Start/End of Sequence Markers</a:t>
            </a:r>
            <a:endParaRPr lang="en-CA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24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Actions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47664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Action-Events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Markers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Blocked Shot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Early Intermission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Faceoff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Early Intermission Start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Giveaway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Game</a:t>
                      </a:r>
                      <a:r>
                        <a:rPr lang="en-CA" baseline="0" dirty="0" smtClean="0"/>
                        <a:t>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Goal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Game Off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Hit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Penalty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Missed Shot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Period End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Period Start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Takeaway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Shootout Completed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Stoppage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 action description notation (Levesque et al, 1998)</a:t>
            </a:r>
          </a:p>
          <a:p>
            <a:pPr lvl="1"/>
            <a:r>
              <a:rPr lang="en-CA" dirty="0" smtClean="0"/>
              <a:t>Actions written in form a(T,Z)</a:t>
            </a:r>
          </a:p>
          <a:p>
            <a:pPr lvl="2"/>
            <a:r>
              <a:rPr lang="en-CA" dirty="0" smtClean="0"/>
              <a:t>Action a</a:t>
            </a:r>
          </a:p>
          <a:p>
            <a:pPr lvl="2"/>
            <a:r>
              <a:rPr lang="en-CA" dirty="0" smtClean="0"/>
              <a:t>Team T</a:t>
            </a:r>
          </a:p>
          <a:p>
            <a:pPr lvl="2"/>
            <a:r>
              <a:rPr lang="en-CA" dirty="0" smtClean="0"/>
              <a:t>Zone Z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faceoff(</a:t>
            </a:r>
            <a:r>
              <a:rPr lang="en-CA" dirty="0" err="1" smtClean="0"/>
              <a:t>Home,Neutral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shot(</a:t>
            </a:r>
            <a:r>
              <a:rPr lang="en-CA" dirty="0" err="1" smtClean="0"/>
              <a:t>Home,Offensive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hit(</a:t>
            </a:r>
            <a:r>
              <a:rPr lang="en-CA" dirty="0" err="1" smtClean="0"/>
              <a:t>Away,Defensive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25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Actions</a:t>
            </a:r>
            <a:endParaRPr lang="en-CA" dirty="0"/>
          </a:p>
        </p:txBody>
      </p:sp>
      <p:pic>
        <p:nvPicPr>
          <p:cNvPr id="5" name="Picture 4" descr="Hit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4149080"/>
            <a:ext cx="19431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Transitions are mapping (s x a) </a:t>
            </a:r>
            <a:r>
              <a:rPr lang="en-CA" dirty="0" smtClean="0">
                <a:sym typeface="Wingdings" pitchFamily="2" charset="2"/>
              </a:rPr>
              <a:t> s’</a:t>
            </a:r>
          </a:p>
          <a:p>
            <a:pPr lvl="1"/>
            <a:r>
              <a:rPr lang="en-CA" dirty="0" smtClean="0"/>
              <a:t>If s=(x, h), then s’ = (x, h*a)</a:t>
            </a:r>
          </a:p>
          <a:p>
            <a:r>
              <a:rPr lang="en-CA" dirty="0" smtClean="0"/>
              <a:t>Transition probabilities are estimated from observances in play-by-play data</a:t>
            </a:r>
          </a:p>
          <a:p>
            <a:pPr lvl="1"/>
            <a:r>
              <a:rPr lang="en-CA" dirty="0" smtClean="0"/>
              <a:t>Record occurrences of state s as </a:t>
            </a:r>
            <a:r>
              <a:rPr lang="en-CA" dirty="0" err="1" smtClean="0"/>
              <a:t>Occ</a:t>
            </a:r>
            <a:r>
              <a:rPr lang="en-CA" dirty="0" smtClean="0"/>
              <a:t>(s)</a:t>
            </a:r>
          </a:p>
          <a:p>
            <a:pPr lvl="1"/>
            <a:r>
              <a:rPr lang="en-CA" dirty="0" smtClean="0"/>
              <a:t>Record occurrences of transition as </a:t>
            </a:r>
            <a:r>
              <a:rPr lang="en-CA" dirty="0" err="1" smtClean="0"/>
              <a:t>Occ</a:t>
            </a:r>
            <a:r>
              <a:rPr lang="en-CA" dirty="0" smtClean="0"/>
              <a:t>(</a:t>
            </a:r>
            <a:r>
              <a:rPr lang="en-CA" dirty="0" err="1" smtClean="0"/>
              <a:t>s,s</a:t>
            </a:r>
            <a:r>
              <a:rPr lang="en-CA" dirty="0" smtClean="0"/>
              <a:t>’)</a:t>
            </a:r>
          </a:p>
          <a:p>
            <a:pPr lvl="1"/>
            <a:r>
              <a:rPr lang="en-CA" dirty="0" smtClean="0"/>
              <a:t>Transition probabilities T estimated as:</a:t>
            </a:r>
          </a:p>
          <a:p>
            <a:pPr lvl="2"/>
            <a:r>
              <a:rPr lang="en-CA" dirty="0" err="1" smtClean="0"/>
              <a:t>Occ</a:t>
            </a:r>
            <a:r>
              <a:rPr lang="en-CA" dirty="0" smtClean="0"/>
              <a:t>(</a:t>
            </a:r>
            <a:r>
              <a:rPr lang="en-CA" dirty="0" err="1" smtClean="0"/>
              <a:t>s,s</a:t>
            </a:r>
            <a:r>
              <a:rPr lang="en-CA" dirty="0" smtClean="0"/>
              <a:t>’) / </a:t>
            </a:r>
            <a:r>
              <a:rPr lang="en-CA" dirty="0" err="1" smtClean="0"/>
              <a:t>Occ</a:t>
            </a:r>
            <a:r>
              <a:rPr lang="en-CA" dirty="0" smtClean="0"/>
              <a:t>(s)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26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Models: Transitions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Goals</a:t>
            </a:r>
          </a:p>
          <a:p>
            <a:pPr lvl="1"/>
            <a:r>
              <a:rPr lang="en-CA" dirty="0" smtClean="0"/>
              <a:t>R(s) = 1 if s corresponds to a goal(Home,*)</a:t>
            </a:r>
          </a:p>
          <a:p>
            <a:pPr lvl="1"/>
            <a:r>
              <a:rPr lang="en-CA" dirty="0" smtClean="0"/>
              <a:t>R(s) = -1 if s corresponds to a goal(Away,*)</a:t>
            </a:r>
          </a:p>
          <a:p>
            <a:pPr lvl="1"/>
            <a:r>
              <a:rPr lang="en-CA" dirty="0" smtClean="0"/>
              <a:t>R(s) = 0 otherwise</a:t>
            </a:r>
          </a:p>
          <a:p>
            <a:r>
              <a:rPr lang="en-CA" dirty="0" smtClean="0"/>
              <a:t>Penalties</a:t>
            </a:r>
          </a:p>
          <a:p>
            <a:pPr lvl="1"/>
            <a:r>
              <a:rPr lang="en-CA" dirty="0" smtClean="0"/>
              <a:t>R(s) = 1 if s corresponds to a penalty(Home,*)</a:t>
            </a:r>
          </a:p>
          <a:p>
            <a:pPr lvl="1"/>
            <a:r>
              <a:rPr lang="en-CA" dirty="0" smtClean="0"/>
              <a:t>R(s) = -1 if s corresponds to a penalty(Away,*)</a:t>
            </a:r>
          </a:p>
          <a:p>
            <a:pPr lvl="1"/>
            <a:r>
              <a:rPr lang="en-CA" dirty="0" smtClean="0"/>
              <a:t>R(s) = 0 otherwise</a:t>
            </a:r>
          </a:p>
          <a:p>
            <a:r>
              <a:rPr lang="en-CA" dirty="0" smtClean="0"/>
              <a:t>Wins</a:t>
            </a:r>
          </a:p>
          <a:p>
            <a:pPr lvl="1"/>
            <a:r>
              <a:rPr lang="en-CA" dirty="0" smtClean="0"/>
              <a:t>R(s) = 1 if s corresponds to a Win(Home)</a:t>
            </a:r>
          </a:p>
          <a:p>
            <a:pPr lvl="1"/>
            <a:r>
              <a:rPr lang="en-CA" dirty="0" smtClean="0"/>
              <a:t>R(s) = -1 if s corresponds to a Win(Away)</a:t>
            </a:r>
          </a:p>
          <a:p>
            <a:pPr lvl="1"/>
            <a:r>
              <a:rPr lang="en-CA" dirty="0" smtClean="0"/>
              <a:t>R(s) = 0 otherwise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27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Markov Game Models: Rewards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Building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28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29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/>
              <a:t>System Overview</a:t>
            </a:r>
            <a:endParaRPr lang="en-CA" dirty="0"/>
          </a:p>
        </p:txBody>
      </p:sp>
      <p:pic>
        <p:nvPicPr>
          <p:cNvPr id="7" name="Content Placeholder 6" descr="Flow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2325" y="1481138"/>
            <a:ext cx="5139349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048000" y="3429000"/>
            <a:ext cx="8229600" cy="4800600"/>
          </a:xfrm>
        </p:spPr>
      </p:pic>
      <p:sp>
        <p:nvSpPr>
          <p:cNvPr id="7" name="TextBox 6"/>
          <p:cNvSpPr txBox="1"/>
          <p:nvPr/>
        </p:nvSpPr>
        <p:spPr>
          <a:xfrm>
            <a:off x="231321" y="1752600"/>
            <a:ext cx="144507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2209800"/>
            <a:ext cx="15239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28%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1600200"/>
            <a:ext cx="1447799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36%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1905000"/>
            <a:ext cx="1447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35%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7162800" y="2133600"/>
            <a:ext cx="144779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Shot(Home,Offensive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7696201" y="3200400"/>
            <a:ext cx="14477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Shot(Home,Offensive</a:t>
            </a:r>
            <a:r>
              <a:rPr lang="en-US" sz="800" dirty="0" smtClean="0"/>
              <a:t>),</a:t>
            </a:r>
          </a:p>
          <a:p>
            <a:r>
              <a:rPr lang="en-US" sz="800" dirty="0" smtClean="0"/>
              <a:t>Stoppage]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505200"/>
            <a:ext cx="518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Comment: </a:t>
            </a:r>
          </a:p>
          <a:p>
            <a:pPr>
              <a:buFont typeface="Arial"/>
              <a:buChar char="•"/>
            </a:pPr>
            <a:r>
              <a:rPr lang="en-US" dirty="0" smtClean="0"/>
              <a:t> make consistent with paper notation </a:t>
            </a:r>
            <a:r>
              <a:rPr lang="en-US" smtClean="0"/>
              <a:t>as shown.</a:t>
            </a:r>
          </a:p>
          <a:p>
            <a:pPr>
              <a:buFont typeface="Arial"/>
              <a:buChar char="•"/>
            </a:pPr>
            <a:r>
              <a:rPr lang="en-US" dirty="0" smtClean="0"/>
              <a:t> on x-axis, add information about which player performs the action.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E.g</a:t>
            </a:r>
            <a:r>
              <a:rPr lang="en-US" dirty="0" smtClean="0"/>
              <a:t> John Smith wins a face-off at 0 seconds.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ot_no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36670" y="3458369"/>
            <a:ext cx="1470660" cy="5715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7" name="Content Placeholder 6" descr="step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49040" y="2883059"/>
            <a:ext cx="1645920" cy="1722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32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49040" y="2182019"/>
            <a:ext cx="1645920" cy="312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33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7" name="Content Placeholder 6" descr="step_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51761" y="1481138"/>
            <a:ext cx="1640478" cy="4525962"/>
          </a:xfrm>
        </p:spPr>
      </p:pic>
      <p:pic>
        <p:nvPicPr>
          <p:cNvPr id="5" name="Picture 4" descr="Faceof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868144" y="3913974"/>
            <a:ext cx="2952328" cy="1963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6096" y="486916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52400" y="35814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Actions are appended to state</a:t>
            </a:r>
          </a:p>
          <a:p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err="1" smtClean="0"/>
              <a:t>Context</a:t>
            </a:r>
            <a:r>
              <a:rPr lang="en-US" dirty="0" smtClean="0"/>
              <a:t> + Action Sequence = state sequence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rot="16200000" flipH="1">
            <a:off x="2233315" y="4214515"/>
            <a:ext cx="1134070" cy="1714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34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84071" y="1481138"/>
            <a:ext cx="975858" cy="4525962"/>
          </a:xfrm>
        </p:spPr>
      </p:pic>
      <p:pic>
        <p:nvPicPr>
          <p:cNvPr id="5" name="Picture 4" descr="H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3140968"/>
            <a:ext cx="3132348" cy="2088232"/>
          </a:xfrm>
          <a:prstGeom prst="rect">
            <a:avLst/>
          </a:prstGeom>
        </p:spPr>
      </p:pic>
      <p:pic>
        <p:nvPicPr>
          <p:cNvPr id="7" name="Picture 6" descr="Penalt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5988" y="3861048"/>
            <a:ext cx="1638300" cy="2514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3707904" y="4221088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5076056" y="5157192"/>
            <a:ext cx="3600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35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Construction Algorithm</a:t>
            </a:r>
            <a:endParaRPr lang="en-CA" dirty="0"/>
          </a:p>
        </p:txBody>
      </p:sp>
      <p:pic>
        <p:nvPicPr>
          <p:cNvPr id="6" name="Content Placeholder 5" descr="step_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32252" y="1481138"/>
            <a:ext cx="2079496" cy="4525962"/>
          </a:xfrm>
        </p:spPr>
      </p:pic>
      <p:pic>
        <p:nvPicPr>
          <p:cNvPr id="5" name="Picture 4" descr="Penalty-Bo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3424" y="2519536"/>
            <a:ext cx="31750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ample_state_transition_grap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8411" y="1481138"/>
            <a:ext cx="5787178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36</a:t>
            </a:fld>
            <a:r>
              <a:rPr lang="en-CA" dirty="0" smtClean="0"/>
              <a:t>/45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Markov Game Model</a:t>
            </a:r>
            <a:br>
              <a:rPr lang="en-CA" dirty="0" smtClean="0"/>
            </a:br>
            <a:r>
              <a:rPr lang="en-CA" dirty="0" smtClean="0"/>
              <a:t>Transition Graph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861" b="-97861"/>
          <a:stretch>
            <a:fillRect/>
          </a:stretch>
        </p:blipFill>
        <p:spPr>
          <a:xfrm>
            <a:off x="457199" y="1481328"/>
            <a:ext cx="8668011" cy="47670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37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Transition Example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Basketball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38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Transition Example (2)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Action-Value Function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Aka Q-function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39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048000" y="3429000"/>
            <a:ext cx="8229600" cy="4800600"/>
          </a:xfrm>
        </p:spPr>
      </p:pic>
      <p:sp>
        <p:nvSpPr>
          <p:cNvPr id="7" name="TextBox 6"/>
          <p:cNvSpPr txBox="1"/>
          <p:nvPr/>
        </p:nvSpPr>
        <p:spPr>
          <a:xfrm>
            <a:off x="231321" y="1752600"/>
            <a:ext cx="144507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1700808"/>
            <a:ext cx="15239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28%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1600200"/>
            <a:ext cx="1447799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36%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2120" y="1628800"/>
            <a:ext cx="1447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35%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7380312" y="1556792"/>
            <a:ext cx="144779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Shot(Home,Offensive</a:t>
            </a:r>
            <a:r>
              <a:rPr lang="en-US" sz="800" dirty="0" smtClean="0"/>
              <a:t>)]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36496" y="1556792"/>
            <a:ext cx="14477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GD = 0, MD = -2, P = 1</a:t>
            </a:r>
            <a:br>
              <a:rPr lang="en-US" sz="800" dirty="0" smtClean="0"/>
            </a:br>
            <a:r>
              <a:rPr lang="en-US" sz="800" dirty="0" smtClean="0"/>
              <a:t>[</a:t>
            </a:r>
            <a:r>
              <a:rPr lang="en-US" sz="800" dirty="0" err="1" smtClean="0"/>
              <a:t>faceoff(Home,Offensive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Shot(Away,Offensive</a:t>
            </a:r>
            <a:r>
              <a:rPr lang="en-US" sz="800" dirty="0" smtClean="0"/>
              <a:t>),</a:t>
            </a:r>
          </a:p>
          <a:p>
            <a:r>
              <a:rPr lang="en-US" sz="800" dirty="0" err="1" smtClean="0"/>
              <a:t>Shot(Home,Offensive</a:t>
            </a:r>
            <a:r>
              <a:rPr lang="en-US" sz="800" dirty="0" smtClean="0"/>
              <a:t>),</a:t>
            </a:r>
          </a:p>
          <a:p>
            <a:r>
              <a:rPr lang="en-US" sz="800" dirty="0" smtClean="0"/>
              <a:t>Stoppage]</a:t>
            </a:r>
          </a:p>
          <a:p>
            <a:r>
              <a:rPr lang="en-US" sz="800" dirty="0" err="1" smtClean="0"/>
              <a:t>P(Away</a:t>
            </a:r>
            <a:r>
              <a:rPr lang="en-US" sz="800" dirty="0" smtClean="0"/>
              <a:t> goal) = 32%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505200"/>
            <a:ext cx="518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Comment: </a:t>
            </a:r>
          </a:p>
          <a:p>
            <a:pPr>
              <a:buFont typeface="Arial"/>
              <a:buChar char="•"/>
            </a:pPr>
            <a:r>
              <a:rPr lang="en-US" dirty="0" smtClean="0"/>
              <a:t> make consistent with paper notation </a:t>
            </a:r>
            <a:r>
              <a:rPr lang="en-US" smtClean="0"/>
              <a:t>as shown.</a:t>
            </a:r>
          </a:p>
          <a:p>
            <a:pPr>
              <a:buFont typeface="Arial"/>
              <a:buChar char="•"/>
            </a:pPr>
            <a:r>
              <a:rPr lang="en-US" dirty="0" smtClean="0"/>
              <a:t> on x-axis, add information about which player performs the action.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E.g</a:t>
            </a:r>
            <a:r>
              <a:rPr lang="en-US" dirty="0" smtClean="0"/>
              <a:t> John Smith wins a face-off at 0 seconds.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39952" y="7317432"/>
            <a:ext cx="144507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John Smith wins faceoff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5868144" y="7295946"/>
            <a:ext cx="158417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Jane Smith shoots on goal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85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Q(s) = Expected reward starting in state 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The Q-Function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9552" y="2132856"/>
          <a:ext cx="81337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55"/>
                <a:gridCol w="2681605"/>
                <a:gridCol w="4211955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Reward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Absorbing States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Q(s) represents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Win Probability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Expected Goal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 + Goals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Next Goal Probability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Penalties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Expected Penalty</a:t>
                      </a:r>
                      <a:r>
                        <a:rPr lang="en-CA" baseline="0" dirty="0" smtClean="0"/>
                        <a:t> Differential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Penalties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Game End + Penalties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Next Penalty Probability Differential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Q-function computation: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41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 smtClean="0"/>
              <a:t>Dynamic Programming Algorithm for Value Iteration</a:t>
            </a:r>
            <a:endParaRPr lang="en-CA" dirty="0"/>
          </a:p>
        </p:txBody>
      </p:sp>
      <p:pic>
        <p:nvPicPr>
          <p:cNvPr id="6" name="Picture 5" descr="expectedgoalspenaltieswi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204864"/>
            <a:ext cx="8003965" cy="1224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ntingency.pdf"/>
          <p:cNvPicPr>
            <a:picLocks noGrp="1" noChangeAspect="1"/>
          </p:cNvPicPr>
          <p:nvPr>
            <p:ph idx="1"/>
          </p:nvPr>
        </p:nvPicPr>
        <p:blipFill>
          <a:blip r:embed="rId3"/>
          <a:srcRect t="-6498" b="-6498"/>
          <a:stretch>
            <a:fillRect/>
          </a:stretch>
        </p:blipFill>
        <p:spPr>
          <a:xfrm>
            <a:off x="0" y="1229886"/>
            <a:ext cx="8986656" cy="494231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42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Calibration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43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81000" y="762000"/>
            <a:ext cx="8229600" cy="4800600"/>
          </a:xfrm>
        </p:spPr>
      </p:pic>
    </p:spTree>
    <p:extLst>
      <p:ext uri="{BB962C8B-B14F-4D97-AF65-F5344CB8AC3E}">
        <p14:creationId xmlns:p14="http://schemas.microsoft.com/office/powerpoint/2010/main" val="41913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44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Ticker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181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team: COLORADO AVALANCHE</a:t>
            </a:r>
          </a:p>
          <a:p>
            <a:r>
              <a:rPr lang="en-US" dirty="0"/>
              <a:t>Away team: ST. LOUIS BLUES. </a:t>
            </a:r>
          </a:p>
          <a:p>
            <a:r>
              <a:rPr lang="en-US" dirty="0"/>
              <a:t>Sequence Number = </a:t>
            </a:r>
            <a:r>
              <a:rPr lang="en-US" dirty="0" smtClean="0"/>
              <a:t>8</a:t>
            </a:r>
          </a:p>
          <a:p>
            <a:r>
              <a:rPr lang="en-US" dirty="0" smtClean="0"/>
              <a:t>Reward = Next Goal</a:t>
            </a:r>
            <a:endParaRPr lang="en-US" dirty="0"/>
          </a:p>
        </p:txBody>
      </p:sp>
      <p:pic>
        <p:nvPicPr>
          <p:cNvPr id="8" name="Content Placeholder 7" descr="timeline.jpg"/>
          <p:cNvPicPr>
            <a:picLocks noGrp="1" noChangeAspect="1"/>
          </p:cNvPicPr>
          <p:nvPr>
            <p:ph idx="1"/>
          </p:nvPr>
        </p:nvPicPr>
        <p:blipFill>
          <a:blip r:embed="rId3"/>
          <a:srcRect t="-8596" b="-8596"/>
          <a:stretch>
            <a:fillRect/>
          </a:stretch>
        </p:blipFill>
        <p:spPr>
          <a:xfrm>
            <a:off x="381000" y="762000"/>
            <a:ext cx="8229600" cy="4800600"/>
          </a:xfrm>
        </p:spPr>
      </p:pic>
    </p:spTree>
    <p:extLst>
      <p:ext uri="{BB962C8B-B14F-4D97-AF65-F5344CB8AC3E}">
        <p14:creationId xmlns:p14="http://schemas.microsoft.com/office/powerpoint/2010/main" val="41913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pv-ticker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3184" b="-13184"/>
          <a:stretch>
            <a:fillRect/>
          </a:stretch>
        </p:blipFill>
        <p:spPr>
          <a:xfrm>
            <a:off x="76200" y="685800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45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Basketball Version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05000" y="5638800"/>
            <a:ext cx="7239000" cy="600869"/>
          </a:xfrm>
        </p:spPr>
        <p:txBody>
          <a:bodyPr/>
          <a:lstStyle/>
          <a:p>
            <a:r>
              <a:rPr lang="en-US" dirty="0" err="1" smtClean="0"/>
              <a:t>Cervone</a:t>
            </a:r>
            <a:r>
              <a:rPr lang="en-US" dirty="0" smtClean="0"/>
              <a:t>, D.; </a:t>
            </a:r>
            <a:r>
              <a:rPr lang="en-US" dirty="0" err="1" smtClean="0"/>
              <a:t>D’Amour</a:t>
            </a:r>
            <a:r>
              <a:rPr lang="en-US" dirty="0" smtClean="0"/>
              <a:t>, A.; </a:t>
            </a:r>
            <a:r>
              <a:rPr lang="en-US" dirty="0" err="1" smtClean="0"/>
              <a:t>Bornn</a:t>
            </a:r>
            <a:r>
              <a:rPr lang="en-US" dirty="0" smtClean="0"/>
              <a:t>, L. &amp; </a:t>
            </a:r>
            <a:r>
              <a:rPr lang="en-US" dirty="0" err="1" smtClean="0"/>
              <a:t>Goldsberry</a:t>
            </a:r>
            <a:r>
              <a:rPr lang="en-US" dirty="0" smtClean="0"/>
              <a:t>, K. (2014), POINTWISE: Predicting points and valuing decisions in real time with NBA optical tracking data, in MIT Sloan Sports Analytics Conference  </a:t>
            </a:r>
            <a:endParaRPr lang="en-CA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Evaluating Actions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Context-Dependence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46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3200400"/>
            <a:ext cx="8229600" cy="99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much does the action change the expected reward at the current state?</a:t>
            </a:r>
            <a:br>
              <a:rPr lang="en-CA" sz="2400" dirty="0" smtClean="0"/>
            </a:br>
            <a:endParaRPr lang="en-CA" sz="2400" dirty="0" smtClean="0"/>
          </a:p>
          <a:p>
            <a:pPr>
              <a:buNone/>
            </a:pPr>
            <a:endParaRPr lang="en-CA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47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Action Impact</a:t>
            </a:r>
            <a:endParaRPr lang="en-CA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854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52616" y="1524000"/>
          <a:ext cx="6000584" cy="58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Equation" r:id="rId3" imgW="1689100" imgH="165100" progId="Equation.3">
                  <p:embed/>
                </p:oleObj>
              </mc:Choice>
              <mc:Fallback>
                <p:oleObj name="Equation" r:id="rId3" imgW="16891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16" y="1524000"/>
                        <a:ext cx="6000584" cy="58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14600" y="24003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reward after action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24003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reward before action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05200" y="21336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6019800" y="21336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Green asterisks represent </a:t>
            </a:r>
            <a:r>
              <a:rPr lang="en-CA" dirty="0" err="1" smtClean="0"/>
              <a:t>THoR</a:t>
            </a:r>
            <a:r>
              <a:rPr lang="en-CA" dirty="0" smtClean="0"/>
              <a:t> action values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48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Goals</a:t>
            </a:r>
            <a:endParaRPr lang="en-CA" dirty="0"/>
          </a:p>
        </p:txBody>
      </p:sp>
      <p:pic>
        <p:nvPicPr>
          <p:cNvPr id="5" name="Picture 4" descr="action_values_full_probability_next_goal_w_lo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916832"/>
            <a:ext cx="50292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ction_values_full_probability_next_penalt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06930" y="1606709"/>
            <a:ext cx="4930140" cy="42748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49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Penalties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352928" cy="1181689"/>
          </a:xfrm>
        </p:spPr>
        <p:txBody>
          <a:bodyPr>
            <a:noAutofit/>
          </a:bodyPr>
          <a:lstStyle/>
          <a:p>
            <a:pPr algn="ctr"/>
            <a:r>
              <a:rPr lang="en-CA" sz="3200" dirty="0" smtClean="0"/>
              <a:t>A Markov Game Model for </a:t>
            </a:r>
            <a:br>
              <a:rPr lang="en-CA" sz="3200" dirty="0" smtClean="0"/>
            </a:br>
            <a:r>
              <a:rPr lang="en-CA" sz="3200" dirty="0" smtClean="0"/>
              <a:t>Valuing Player Actions in Ice Hockey</a:t>
            </a:r>
            <a:endParaRPr lang="en-CA" sz="3200" dirty="0"/>
          </a:p>
        </p:txBody>
      </p:sp>
      <p:pic>
        <p:nvPicPr>
          <p:cNvPr id="6" name="Picture 5" descr="sfu-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116632"/>
            <a:ext cx="18446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83568" y="2204864"/>
            <a:ext cx="1656184" cy="2160240"/>
            <a:chOff x="683568" y="2204864"/>
            <a:chExt cx="1656184" cy="2160240"/>
          </a:xfrm>
        </p:grpSpPr>
        <p:pic>
          <p:nvPicPr>
            <p:cNvPr id="7" name="Picture 6" descr="20141120_14591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7" y="2636912"/>
              <a:ext cx="1425758" cy="17281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3568" y="220486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Kurt Routley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67744" y="2204864"/>
            <a:ext cx="1872208" cy="2152178"/>
            <a:chOff x="2267744" y="2204864"/>
            <a:chExt cx="1872208" cy="2152178"/>
          </a:xfrm>
        </p:grpSpPr>
        <p:pic>
          <p:nvPicPr>
            <p:cNvPr id="3" name="Picture 2" descr="olive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597843"/>
              <a:ext cx="1229690" cy="17591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67744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Oliver Schulte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24128" y="2204864"/>
            <a:ext cx="1872208" cy="2185116"/>
            <a:chOff x="5724128" y="2204864"/>
            <a:chExt cx="1872208" cy="2185116"/>
          </a:xfrm>
        </p:grpSpPr>
        <p:sp>
          <p:nvSpPr>
            <p:cNvPr id="11" name="TextBox 10"/>
            <p:cNvSpPr txBox="1"/>
            <p:nvPr/>
          </p:nvSpPr>
          <p:spPr>
            <a:xfrm>
              <a:off x="5724128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 Schwartz</a:t>
              </a:r>
            </a:p>
          </p:txBody>
        </p:sp>
        <p:pic>
          <p:nvPicPr>
            <p:cNvPr id="12" name="Picture 11" descr="tim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2564904"/>
              <a:ext cx="1224136" cy="182507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452320" y="3140968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 Appear </a:t>
            </a:r>
          </a:p>
          <a:p>
            <a:r>
              <a:rPr lang="en-US" sz="1600"/>
              <a:t>at UAI 2015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75956" y="2204864"/>
            <a:ext cx="1872208" cy="2146375"/>
            <a:chOff x="4175956" y="2204864"/>
            <a:chExt cx="1872208" cy="2146375"/>
          </a:xfrm>
        </p:grpSpPr>
        <p:sp>
          <p:nvSpPr>
            <p:cNvPr id="10" name="TextBox 9"/>
            <p:cNvSpPr txBox="1"/>
            <p:nvPr/>
          </p:nvSpPr>
          <p:spPr>
            <a:xfrm>
              <a:off x="4175956" y="220486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Zeyu Zhao</a:t>
              </a:r>
            </a:p>
          </p:txBody>
        </p:sp>
        <p:pic>
          <p:nvPicPr>
            <p:cNvPr id="15" name="Picture 14" descr="jeffery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603646"/>
              <a:ext cx="1152127" cy="174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0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ction_values_full_probability_next_wi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28533" y="1481138"/>
            <a:ext cx="3886934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50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Results: Impact on Winning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Blocked Shot:</a:t>
            </a:r>
          </a:p>
          <a:p>
            <a:pPr lvl="1"/>
            <a:r>
              <a:rPr lang="en-US" dirty="0" smtClean="0"/>
              <a:t>Blocking the first shot on net when killing a penalty </a:t>
            </a:r>
            <a:r>
              <a:rPr lang="en-US" b="1" dirty="0" smtClean="0"/>
              <a:t>decreases</a:t>
            </a:r>
            <a:r>
              <a:rPr lang="en-US" dirty="0" smtClean="0"/>
              <a:t> a team's scoring rate $(impact=-0.0864)$. </a:t>
            </a:r>
          </a:p>
          <a:p>
            <a:pPr lvl="1"/>
            <a:r>
              <a:rPr lang="en-US" dirty="0" smtClean="0"/>
              <a:t>Blocking the second shot on net </a:t>
            </a:r>
            <a:r>
              <a:rPr lang="en-US" b="1" dirty="0" smtClean="0"/>
              <a:t>increases</a:t>
            </a:r>
            <a:r>
              <a:rPr lang="en-US" dirty="0" smtClean="0"/>
              <a:t> the scoring rate $(impact=0.1399)$.</a:t>
            </a:r>
          </a:p>
          <a:p>
            <a:r>
              <a:rPr lang="en-US" dirty="0" smtClean="0"/>
              <a:t>Penalty:</a:t>
            </a:r>
          </a:p>
          <a:p>
            <a:pPr lvl="1"/>
            <a:r>
              <a:rPr lang="en-US" dirty="0" smtClean="0"/>
              <a:t>Receiving a penalty when on the </a:t>
            </a:r>
            <a:r>
              <a:rPr lang="en-US" dirty="0" err="1" smtClean="0"/>
              <a:t>powerplay</a:t>
            </a:r>
            <a:r>
              <a:rPr lang="en-US" dirty="0" smtClean="0"/>
              <a:t> is very bad $(impact=-0.1789)$. </a:t>
            </a:r>
          </a:p>
          <a:p>
            <a:pPr lvl="1"/>
            <a:r>
              <a:rPr lang="en-US" dirty="0" smtClean="0"/>
              <a:t>But if a player, while on the penalty kill, receives a penalty while goading their opponent into an offsetting penalty, the penalty actually increases their team's scoring rate $(impact=0.0474)$.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Examples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Evaluating Players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52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Apply the impact of an action to the player performing the action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Sum the impact of his actions over a game to get his net game impact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CA" dirty="0" smtClean="0"/>
              <a:t>Sum the net game impact of a player over a single season to get his net season impact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53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Evaluating Players</a:t>
            </a:r>
            <a:endParaRPr lang="en-CA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854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goal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14829" y="1481138"/>
            <a:ext cx="6114342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54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Goals</a:t>
            </a:r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>
            <a:off x="1187624" y="378904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Arrow 7"/>
          <p:cNvSpPr/>
          <p:nvPr/>
        </p:nvSpPr>
        <p:spPr>
          <a:xfrm>
            <a:off x="1187624" y="1700808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1143000" y="2057400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penaltie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37410" y="1481138"/>
            <a:ext cx="606918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55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Penalties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>
            <a:off x="1187624" y="191683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Arrow 6"/>
          <p:cNvSpPr/>
          <p:nvPr/>
        </p:nvSpPr>
        <p:spPr>
          <a:xfrm>
            <a:off x="1187624" y="2231153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Arrow 7"/>
          <p:cNvSpPr/>
          <p:nvPr/>
        </p:nvSpPr>
        <p:spPr>
          <a:xfrm>
            <a:off x="1187624" y="515719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layerimpactwin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53453" y="1481138"/>
            <a:ext cx="6837093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56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Player Impact on Wins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>
            <a:off x="827584" y="4823441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Arrow 6"/>
          <p:cNvSpPr/>
          <p:nvPr/>
        </p:nvSpPr>
        <p:spPr>
          <a:xfrm>
            <a:off x="827584" y="5517232"/>
            <a:ext cx="28803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57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3243072"/>
          </a:xfrm>
        </p:spPr>
        <p:txBody>
          <a:bodyPr/>
          <a:lstStyle/>
          <a:p>
            <a:r>
              <a:rPr lang="en-US" dirty="0" smtClean="0"/>
              <a:t>No ground truth.</a:t>
            </a:r>
          </a:p>
          <a:p>
            <a:pPr lvl="1"/>
            <a:r>
              <a:rPr lang="en-US" dirty="0" smtClean="0"/>
              <a:t>Relate to predicting something (?)</a:t>
            </a:r>
          </a:p>
          <a:p>
            <a:pPr lvl="1"/>
            <a:r>
              <a:rPr lang="en-US" dirty="0" smtClean="0"/>
              <a:t>Break down into strong and weak contexts?</a:t>
            </a:r>
          </a:p>
          <a:p>
            <a:r>
              <a:rPr lang="en-US" dirty="0" smtClean="0"/>
              <a:t>Compare Apples-to-Apples.</a:t>
            </a:r>
          </a:p>
          <a:p>
            <a:pPr lvl="1"/>
            <a:r>
              <a:rPr lang="en-US" dirty="0" smtClean="0"/>
              <a:t>Cluster players by position.</a:t>
            </a:r>
          </a:p>
          <a:p>
            <a:pPr lvl="1"/>
            <a:r>
              <a:rPr lang="en-US" i="1" dirty="0" smtClean="0"/>
              <a:t>Learn player clusters.</a:t>
            </a:r>
          </a:p>
          <a:p>
            <a:pPr lvl="1"/>
            <a:r>
              <a:rPr lang="en-US" dirty="0" smtClean="0"/>
              <a:t>Interesting ideas in </a:t>
            </a:r>
            <a:r>
              <a:rPr lang="en-US" dirty="0" err="1" smtClean="0"/>
              <a:t>Cervone</a:t>
            </a:r>
            <a:r>
              <a:rPr lang="en-US" dirty="0" smtClean="0"/>
              <a:t> et al.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Player Rankings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" y="4953000"/>
            <a:ext cx="8229600" cy="600869"/>
          </a:xfrm>
        </p:spPr>
        <p:txBody>
          <a:bodyPr/>
          <a:lstStyle/>
          <a:p>
            <a:pPr algn="l"/>
            <a:r>
              <a:rPr lang="en-US" dirty="0" err="1" smtClean="0"/>
              <a:t>Cervone</a:t>
            </a:r>
            <a:r>
              <a:rPr lang="en-US" dirty="0" smtClean="0"/>
              <a:t>, D.; </a:t>
            </a:r>
            <a:r>
              <a:rPr lang="en-US" dirty="0" err="1" smtClean="0"/>
              <a:t>D'Amour</a:t>
            </a:r>
            <a:r>
              <a:rPr lang="en-US" dirty="0" smtClean="0"/>
              <a:t>, A.; </a:t>
            </a:r>
            <a:r>
              <a:rPr lang="en-US" dirty="0" err="1" smtClean="0"/>
              <a:t>Bornn</a:t>
            </a:r>
            <a:r>
              <a:rPr lang="en-US" dirty="0" smtClean="0"/>
              <a:t>, L. &amp; </a:t>
            </a:r>
            <a:r>
              <a:rPr lang="en-US" dirty="0" err="1" smtClean="0"/>
              <a:t>Goldsberry</a:t>
            </a:r>
            <a:r>
              <a:rPr lang="en-US" dirty="0" smtClean="0"/>
              <a:t>, K. (2014), 'A </a:t>
            </a:r>
            <a:r>
              <a:rPr lang="en-US" dirty="0" err="1" smtClean="0"/>
              <a:t>Multiresolution</a:t>
            </a:r>
            <a:r>
              <a:rPr lang="en-US" dirty="0" smtClean="0"/>
              <a:t> Stochastic Process Model for Predicting Basketball Possession Outcomes', </a:t>
            </a:r>
            <a:r>
              <a:rPr lang="en-US" dirty="0" err="1" smtClean="0"/>
              <a:t>ArXiv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dirty="0" smtClean="0"/>
              <a:t>-prints.  </a:t>
            </a: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patterns about which actions have the most impact when.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59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the Q-function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North American Sports: </a:t>
            </a:r>
            <a:r>
              <a:rPr lang="en-US">
                <a:hlinkClick r:id="rId3"/>
              </a:rPr>
              <a:t>$485 Billion</a:t>
            </a:r>
            <a:endParaRPr lang="en-US"/>
          </a:p>
          <a:p>
            <a:r>
              <a:rPr lang="en-US"/>
              <a:t>Sports Analytics: </a:t>
            </a:r>
          </a:p>
          <a:p>
            <a:pPr lvl="1"/>
            <a:r>
              <a:rPr lang="en-US"/>
              <a:t>growing in industry. </a:t>
            </a:r>
          </a:p>
          <a:p>
            <a:pPr lvl="2"/>
            <a:r>
              <a:rPr lang="en-US"/>
              <a:t>$72.5M Investment in </a:t>
            </a:r>
            <a:r>
              <a:rPr lang="en-US">
                <a:hlinkClick r:id="rId4" action="ppaction://hlinkfile"/>
              </a:rPr>
              <a:t>Hudl</a:t>
            </a:r>
            <a:r>
              <a:rPr lang="en-US"/>
              <a:t>.</a:t>
            </a:r>
          </a:p>
          <a:p>
            <a:pPr lvl="1"/>
            <a:r>
              <a:rPr lang="en-US"/>
              <a:t>growing in academia.</a:t>
            </a:r>
          </a:p>
          <a:p>
            <a:pPr lvl="2"/>
            <a:r>
              <a:rPr lang="en-US"/>
              <a:t>#Sports Analytics papers 2008-2015 = </a:t>
            </a:r>
            <a:br>
              <a:rPr lang="en-US"/>
            </a:br>
            <a:r>
              <a:rPr lang="en-US"/>
              <a:t>7x #applied operations research papers.</a:t>
            </a:r>
          </a:p>
          <a:p>
            <a:r>
              <a:rPr lang="en-US"/>
              <a:t>AI</a:t>
            </a:r>
          </a:p>
          <a:p>
            <a:pPr lvl="1"/>
            <a:r>
              <a:rPr lang="en-US"/>
              <a:t>modelling and learning game strategies.</a:t>
            </a:r>
          </a:p>
          <a:p>
            <a:pPr lvl="1"/>
            <a:r>
              <a:rPr lang="en-US"/>
              <a:t>multi-agent systems.</a:t>
            </a:r>
          </a:p>
          <a:p>
            <a:pPr lvl="1"/>
            <a:r>
              <a:rPr lang="en-US"/>
              <a:t>structured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</a:t>
            </a:fld>
            <a:r>
              <a:rPr lang="en-CA" dirty="0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Picture: AI Meets Sports </a:t>
            </a:r>
            <a:r>
              <a:rPr lang="en-US" dirty="0" smtClean="0"/>
              <a:t>Analytics Meets Big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7784" y="5877272"/>
            <a:ext cx="6336704" cy="581149"/>
          </a:xfrm>
        </p:spPr>
        <p:txBody>
          <a:bodyPr/>
          <a:lstStyle/>
          <a:p>
            <a:pPr algn="l"/>
            <a:r>
              <a:rPr lang="en-CA" dirty="0"/>
              <a:t>Cochran, J. J. “The emergence of sports analytics” </a:t>
            </a:r>
            <a:r>
              <a:rPr lang="en-CA" i="1" dirty="0"/>
              <a:t>Analytics</a:t>
            </a:r>
            <a:r>
              <a:rPr lang="en-CA" dirty="0"/>
              <a:t>, 2010, 36-39.</a:t>
            </a:r>
          </a:p>
          <a:p>
            <a:pPr algn="l"/>
            <a:r>
              <a:rPr lang="en-US"/>
              <a:t>Coleman, B. J. “Identifying the players in sports analytics” </a:t>
            </a:r>
            <a:r>
              <a:rPr lang="en-US" i="1"/>
              <a:t>Research Interfaces</a:t>
            </a:r>
            <a:r>
              <a:rPr lang="en-US"/>
              <a:t>, 2012, 42, 109-118.</a:t>
            </a:r>
            <a:endParaRPr lang="en-CA"/>
          </a:p>
          <a:p>
            <a:pPr algn="l"/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4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parameters for each player (cricket, baseball, basketball).</a:t>
            </a:r>
          </a:p>
          <a:p>
            <a:r>
              <a:rPr lang="en-US" dirty="0" smtClean="0"/>
              <a:t>Smooth towards similar players when a player visits a state rarely.</a:t>
            </a:r>
          </a:p>
          <a:p>
            <a:r>
              <a:rPr lang="en-US" i="1" dirty="0" smtClean="0"/>
              <a:t>Combine reinforcement learning with clustering agents?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60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Player-Level </a:t>
            </a:r>
            <a:r>
              <a:rPr lang="en-US" dirty="0" err="1" smtClean="0"/>
              <a:t>Modelling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Clock.</a:t>
            </a:r>
          </a:p>
          <a:p>
            <a:r>
              <a:rPr lang="en-US" dirty="0" smtClean="0"/>
              <a:t>Penalty Clock.</a:t>
            </a:r>
          </a:p>
          <a:p>
            <a:r>
              <a:rPr lang="en-US" dirty="0" smtClean="0"/>
              <a:t>Player, puck location (eventually).</a:t>
            </a:r>
          </a:p>
          <a:p>
            <a:r>
              <a:rPr lang="en-US" dirty="0" smtClean="0"/>
              <a:t>Can we take existing RL off the shelf?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continuous finite-time horizon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hlinkClick r:id="rId3"/>
              </a:rPr>
              <a:t>Spatial Planning?</a:t>
            </a:r>
            <a:endParaRPr lang="en-US" dirty="0" smtClean="0"/>
          </a:p>
          <a:p>
            <a:pPr lvl="1"/>
            <a:r>
              <a:rPr lang="en-US" dirty="0" smtClean="0"/>
              <a:t>RL with </a:t>
            </a:r>
            <a:r>
              <a:rPr lang="en-US" b="1" dirty="0" smtClean="0"/>
              <a:t>both</a:t>
            </a:r>
            <a:r>
              <a:rPr lang="en-US" dirty="0" smtClean="0"/>
              <a:t> continuous time and space?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61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Continuous Variables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Modelling ice hockey dynamics in the NHL.</a:t>
            </a:r>
          </a:p>
          <a:p>
            <a:r>
              <a:rPr lang="en-CA" dirty="0" smtClean="0"/>
              <a:t>A new context-aware method for evaluating actions and players.</a:t>
            </a:r>
          </a:p>
          <a:p>
            <a:r>
              <a:rPr lang="en-CA" dirty="0" smtClean="0"/>
              <a:t>A configurable and scalable Markov Game model that incorporates context and long-term effects of actions.</a:t>
            </a:r>
          </a:p>
          <a:p>
            <a:r>
              <a:rPr lang="en-US" dirty="0" smtClean="0"/>
              <a:t>“We assert that most questions that coaches, players, and fans have about basketball, particularly those that involve the offense, can be phrased and answered in terms of EPV [i.e. the Q-function].” </a:t>
            </a:r>
            <a:r>
              <a:rPr lang="en-US" dirty="0" err="1" smtClean="0"/>
              <a:t>Cervone</a:t>
            </a:r>
            <a:r>
              <a:rPr lang="en-US" dirty="0" smtClean="0"/>
              <a:t> et al. 2014.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62</a:t>
            </a:fld>
            <a:r>
              <a:rPr lang="en-CA" dirty="0" smtClean="0"/>
              <a:t>/45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Conclusion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CA" dirty="0" smtClean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63</a:t>
            </a:fld>
            <a:r>
              <a:rPr lang="en-CA" dirty="0" smtClean="0"/>
              <a:t>/45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Q&amp;A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1752601"/>
            <a:ext cx="8382000" cy="18297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Player Performance Evaluation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</p:spPr>
        <p:txBody>
          <a:bodyPr/>
          <a:lstStyle/>
          <a:p>
            <a:fld id="{5EDF5FA6-DD6B-4890-9C26-B92C8A4088A5}" type="slidenum">
              <a:rPr lang="en-CA" smtClean="0"/>
              <a:pPr/>
              <a:t>7</a:t>
            </a:fld>
            <a:r>
              <a:rPr lang="en-CA" smtClean="0"/>
              <a:t>/20</a:t>
            </a:r>
            <a:endParaRPr lang="en-C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5FA6-DD6B-4890-9C26-B92C8A4088A5}" type="slidenum">
              <a:rPr lang="en-CA" smtClean="0"/>
              <a:pPr/>
              <a:t>8</a:t>
            </a:fld>
            <a:r>
              <a:rPr lang="en-CA" smtClean="0"/>
              <a:t>/20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Main Problems in Sports Analytics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981200"/>
            <a:ext cx="6324600" cy="2190928"/>
            <a:chOff x="990600" y="1981200"/>
            <a:chExt cx="6324600" cy="2190928"/>
          </a:xfrm>
        </p:grpSpPr>
        <p:sp>
          <p:nvSpPr>
            <p:cNvPr id="6" name="TextBox 5"/>
            <p:cNvSpPr txBox="1"/>
            <p:nvPr/>
          </p:nvSpPr>
          <p:spPr>
            <a:xfrm>
              <a:off x="2819400" y="1981200"/>
              <a:ext cx="2819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Sports Analytics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0600" y="2971800"/>
              <a:ext cx="2362200" cy="1200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Evaluate Player Performance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5400" y="3156466"/>
              <a:ext cx="22098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Predict Match Outcomes</a:t>
              </a:r>
              <a:endParaRPr lang="en-US" sz="2400" dirty="0"/>
            </a:p>
          </p:txBody>
        </p:sp>
        <p:cxnSp>
          <p:nvCxnSpPr>
            <p:cNvPr id="10" name="Straight Connector 9"/>
            <p:cNvCxnSpPr>
              <a:stCxn id="6" idx="2"/>
              <a:endCxn id="7" idx="0"/>
            </p:cNvCxnSpPr>
            <p:nvPr/>
          </p:nvCxnSpPr>
          <p:spPr>
            <a:xfrm rot="5400000">
              <a:off x="2935933" y="1678632"/>
              <a:ext cx="528935" cy="2057400"/>
            </a:xfrm>
            <a:prstGeom prst="line">
              <a:avLst/>
            </a:pr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  <a:endCxn id="8" idx="0"/>
            </p:cNvCxnSpPr>
            <p:nvPr/>
          </p:nvCxnSpPr>
          <p:spPr>
            <a:xfrm rot="16200000" flipH="1">
              <a:off x="4862900" y="1809065"/>
              <a:ext cx="713601" cy="1981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Schumaker2010_Sports Data Mining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77" y="1905000"/>
            <a:ext cx="2247323" cy="2908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400" y="5181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 also </a:t>
            </a:r>
            <a:r>
              <a:rPr lang="en-US" sz="2400" dirty="0" smtClean="0">
                <a:hlinkClick r:id="rId4"/>
              </a:rPr>
              <a:t>ECML Sports Analysis Workshop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Evaluation: Action-Based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6100" y="1447800"/>
            <a:ext cx="8280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Basic question: What difference does an </a:t>
            </a:r>
            <a:r>
              <a:rPr lang="en-US" i="1" dirty="0" smtClean="0"/>
              <a:t>action</a:t>
            </a:r>
            <a:r>
              <a:rPr lang="en-US" dirty="0" smtClean="0"/>
              <a:t> make?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Quantify effect of action on outcome (goal) = </a:t>
            </a:r>
            <a:r>
              <a:rPr lang="en-US" b="1" dirty="0" smtClean="0"/>
              <a:t>action 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Player contribution = </a:t>
            </a:r>
            <a:br>
              <a:rPr lang="en-US" dirty="0" smtClean="0"/>
            </a:br>
            <a:r>
              <a:rPr lang="en-US" dirty="0" smtClean="0"/>
              <a:t>sum of scores of player’s actions.</a:t>
            </a:r>
          </a:p>
          <a:p>
            <a:pPr lvl="1"/>
            <a:r>
              <a:rPr lang="en-US" dirty="0" err="1" smtClean="0"/>
              <a:t>Schuckers</a:t>
            </a:r>
            <a:r>
              <a:rPr lang="en-US" dirty="0" smtClean="0"/>
              <a:t> and </a:t>
            </a:r>
            <a:r>
              <a:rPr lang="en-US" dirty="0" err="1" smtClean="0"/>
              <a:t>Curro</a:t>
            </a:r>
            <a:r>
              <a:rPr lang="en-US" dirty="0" smtClean="0"/>
              <a:t> (2013), </a:t>
            </a:r>
            <a:r>
              <a:rPr lang="en-US" dirty="0" err="1" smtClean="0"/>
              <a:t>McHall</a:t>
            </a:r>
            <a:r>
              <a:rPr lang="en-US" dirty="0" smtClean="0"/>
              <a:t> and Scarf (2005; soccer).</a:t>
            </a:r>
          </a:p>
          <a:p>
            <a:r>
              <a:rPr lang="en-US" dirty="0" smtClean="0"/>
              <a:t>Example: +/- Score in ice hockey </a:t>
            </a:r>
          </a:p>
          <a:p>
            <a:pPr lvl="1"/>
            <a:r>
              <a:rPr lang="en-US" dirty="0" smtClean="0">
                <a:hlinkClick r:id="rId3"/>
              </a:rPr>
              <a:t>nhl.com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Advanced Stats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5715000"/>
            <a:ext cx="8153400" cy="457200"/>
          </a:xfrm>
        </p:spPr>
        <p:txBody>
          <a:bodyPr/>
          <a:lstStyle/>
          <a:p>
            <a:r>
              <a:rPr lang="en-US" dirty="0" err="1"/>
              <a:t>Schuckers</a:t>
            </a:r>
            <a:r>
              <a:rPr lang="en-US" dirty="0"/>
              <a:t>, M. &amp; </a:t>
            </a:r>
            <a:r>
              <a:rPr lang="en-US" dirty="0" err="1"/>
              <a:t>Curro</a:t>
            </a:r>
            <a:r>
              <a:rPr lang="en-US" dirty="0"/>
              <a:t>, J. (2013), Total Hockey Rating (</a:t>
            </a:r>
            <a:r>
              <a:rPr lang="en-US" dirty="0" err="1"/>
              <a:t>THoR</a:t>
            </a:r>
            <a:r>
              <a:rPr lang="en-US" dirty="0"/>
              <a:t>): A comprehensive statistical rating of National Hockey League forwards and defensemen based upon all on-ice events, </a:t>
            </a:r>
            <a:r>
              <a:rPr lang="en-US" i="1" dirty="0"/>
              <a:t>in '7th Annual MIT Sloan Sports Analytics </a:t>
            </a:r>
            <a:r>
              <a:rPr lang="en-US" i="1" dirty="0" smtClean="0"/>
              <a:t>Conference’.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3497</TotalTime>
  <Words>2320</Words>
  <Application>Microsoft Office PowerPoint</Application>
  <PresentationFormat>On-screen Show (4:3)</PresentationFormat>
  <Paragraphs>465</Paragraphs>
  <Slides>63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Zapf Dingbats</vt:lpstr>
      <vt:lpstr>Arial</vt:lpstr>
      <vt:lpstr>Calibri</vt:lpstr>
      <vt:lpstr>Lucida Sans Unicode</vt:lpstr>
      <vt:lpstr>Verdana</vt:lpstr>
      <vt:lpstr>Wingdings</vt:lpstr>
      <vt:lpstr>Wingdings 2</vt:lpstr>
      <vt:lpstr>Wingdings 3</vt:lpstr>
      <vt:lpstr>Concourse</vt:lpstr>
      <vt:lpstr>Equation</vt:lpstr>
      <vt:lpstr>PowerPoint Presentation</vt:lpstr>
      <vt:lpstr>Local Transition Example (1)</vt:lpstr>
      <vt:lpstr>Q-value Ticker</vt:lpstr>
      <vt:lpstr>Q-value Ticker</vt:lpstr>
      <vt:lpstr>A Markov Game Model for  Valuing Player Actions in Ice Hockey</vt:lpstr>
      <vt:lpstr>Big Picture: AI Meets Sports Analytics Meets Big Data</vt:lpstr>
      <vt:lpstr>Player Performance Evaluation</vt:lpstr>
      <vt:lpstr>Two Main Problems in Sports Analytics</vt:lpstr>
      <vt:lpstr>Performance Evaluation: Action-Based Approaches</vt:lpstr>
      <vt:lpstr>Reinforcement Learning and Action Value</vt:lpstr>
      <vt:lpstr>Reinforcement Learning and Action Value</vt:lpstr>
      <vt:lpstr>Reinforcement Learning and Action Value</vt:lpstr>
      <vt:lpstr>Q-function and Player Performance</vt:lpstr>
      <vt:lpstr>Group Analytics</vt:lpstr>
      <vt:lpstr>Q-learning for Ice Hockey</vt:lpstr>
      <vt:lpstr>Sports Data Types</vt:lpstr>
      <vt:lpstr>Tracking Data</vt:lpstr>
      <vt:lpstr>Box Score</vt:lpstr>
      <vt:lpstr>Play-By-Play</vt:lpstr>
      <vt:lpstr>Q-Learning for Ice Hockey</vt:lpstr>
      <vt:lpstr>Markov Game Models</vt:lpstr>
      <vt:lpstr>Team-Level Modelling</vt:lpstr>
      <vt:lpstr>Markov Game Models: State Space</vt:lpstr>
      <vt:lpstr>Markov Game Models: Actions</vt:lpstr>
      <vt:lpstr>Markov Game Models: Actions</vt:lpstr>
      <vt:lpstr>Markov Game Models: Transitions</vt:lpstr>
      <vt:lpstr>Markov Game Models: Rewards</vt:lpstr>
      <vt:lpstr>System Building</vt:lpstr>
      <vt:lpstr>System Overview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Construction Algorithm</vt:lpstr>
      <vt:lpstr>Markov Game Model Transition Graph</vt:lpstr>
      <vt:lpstr>Local Transition Example (1)</vt:lpstr>
      <vt:lpstr>Local Transition Example (2)</vt:lpstr>
      <vt:lpstr>The Action-Value Function</vt:lpstr>
      <vt:lpstr>The Q-Function</vt:lpstr>
      <vt:lpstr>Dynamic Programming Algorithm for Value Iteration</vt:lpstr>
      <vt:lpstr>Sequence Calibration</vt:lpstr>
      <vt:lpstr>Q-value Ticker</vt:lpstr>
      <vt:lpstr>Q-value Ticker</vt:lpstr>
      <vt:lpstr>Basketball Version</vt:lpstr>
      <vt:lpstr>Evaluating Actions</vt:lpstr>
      <vt:lpstr>Action Impact</vt:lpstr>
      <vt:lpstr>Results: Impact on Goals</vt:lpstr>
      <vt:lpstr>Results: Impact on Penalties</vt:lpstr>
      <vt:lpstr>Results: Impact on Winning</vt:lpstr>
      <vt:lpstr>Qualitative Examples</vt:lpstr>
      <vt:lpstr>Evaluating Players</vt:lpstr>
      <vt:lpstr>Evaluating Players</vt:lpstr>
      <vt:lpstr>Player Impact on Goals</vt:lpstr>
      <vt:lpstr>Player Impact on Penalties</vt:lpstr>
      <vt:lpstr>Player Impact on Wins</vt:lpstr>
      <vt:lpstr>Open Questions</vt:lpstr>
      <vt:lpstr>Using Player Rankings</vt:lpstr>
      <vt:lpstr>Mining the Q-function</vt:lpstr>
      <vt:lpstr>Player-Level Modelling</vt:lpstr>
      <vt:lpstr>Add Continuous Variables</vt:lpstr>
      <vt:lpstr>Conclusion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Markov Game Model for Valuing Player Actions in Ice Hockey</dc:title>
  <dc:creator>Kurt</dc:creator>
  <cp:lastModifiedBy>Jeffery Zhao</cp:lastModifiedBy>
  <cp:revision>265</cp:revision>
  <dcterms:created xsi:type="dcterms:W3CDTF">2015-06-12T04:02:09Z</dcterms:created>
  <dcterms:modified xsi:type="dcterms:W3CDTF">2015-07-22T00:20:08Z</dcterms:modified>
</cp:coreProperties>
</file>